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16"/>
  </p:notesMasterIdLst>
  <p:sldIdLst>
    <p:sldId id="278" r:id="rId2"/>
    <p:sldId id="324" r:id="rId3"/>
    <p:sldId id="299" r:id="rId4"/>
    <p:sldId id="280" r:id="rId5"/>
    <p:sldId id="320" r:id="rId6"/>
    <p:sldId id="317" r:id="rId7"/>
    <p:sldId id="300" r:id="rId8"/>
    <p:sldId id="297" r:id="rId9"/>
    <p:sldId id="322" r:id="rId10"/>
    <p:sldId id="323" r:id="rId11"/>
    <p:sldId id="282" r:id="rId12"/>
    <p:sldId id="318" r:id="rId13"/>
    <p:sldId id="321" r:id="rId14"/>
    <p:sldId id="292" r:id="rId15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DDE7F6"/>
    <a:srgbClr val="F5CDCE"/>
    <a:srgbClr val="AAC4E9"/>
    <a:srgbClr val="D4D593"/>
    <a:srgbClr val="DF8C8C"/>
    <a:srgbClr val="E6F0FE"/>
    <a:srgbClr val="CDBE8A"/>
    <a:srgbClr val="F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7" autoAdjust="0"/>
    <p:restoredTop sz="94609" autoAdjust="0"/>
  </p:normalViewPr>
  <p:slideViewPr>
    <p:cSldViewPr snapToGrid="0" snapToObjects="1">
      <p:cViewPr varScale="1">
        <p:scale>
          <a:sx n="60" d="100"/>
          <a:sy n="60" d="100"/>
        </p:scale>
        <p:origin x="924" y="48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A32F35-912A-4A0C-BAF2-275E22AC3C7F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4350E34-C651-4FCA-921A-9A67CA8147CD}">
      <dgm:prSet/>
      <dgm:spPr/>
      <dgm:t>
        <a:bodyPr/>
        <a:lstStyle/>
        <a:p>
          <a:r>
            <a:rPr lang="en-GB" b="0" i="0" baseline="0"/>
            <a:t>The importance of capable environments</a:t>
          </a:r>
          <a:endParaRPr lang="en-US"/>
        </a:p>
      </dgm:t>
    </dgm:pt>
    <dgm:pt modelId="{C079B098-F183-46FF-A4BB-D4654BD47C3E}" type="parTrans" cxnId="{7925874D-5E6F-4652-B093-B852FB8EE48B}">
      <dgm:prSet/>
      <dgm:spPr/>
      <dgm:t>
        <a:bodyPr/>
        <a:lstStyle/>
        <a:p>
          <a:endParaRPr lang="en-US"/>
        </a:p>
      </dgm:t>
    </dgm:pt>
    <dgm:pt modelId="{6B1AEF74-5106-4F46-8413-17EE55CCB245}" type="sibTrans" cxnId="{7925874D-5E6F-4652-B093-B852FB8EE48B}">
      <dgm:prSet/>
      <dgm:spPr/>
      <dgm:t>
        <a:bodyPr/>
        <a:lstStyle/>
        <a:p>
          <a:endParaRPr lang="en-US"/>
        </a:p>
      </dgm:t>
    </dgm:pt>
    <dgm:pt modelId="{C27912EA-1702-4AA3-89BE-13BC07EFAA3E}">
      <dgm:prSet/>
      <dgm:spPr/>
      <dgm:t>
        <a:bodyPr/>
        <a:lstStyle/>
        <a:p>
          <a:r>
            <a:rPr lang="en-GB" b="0" i="0" baseline="0" dirty="0">
              <a:latin typeface="Century Gothic" panose="020B0502020202020204" pitchFamily="34" charset="0"/>
            </a:rPr>
            <a:t>These environments support people to thrive not survive</a:t>
          </a:r>
          <a:endParaRPr lang="en-US" dirty="0">
            <a:latin typeface="Century Gothic" panose="020B0502020202020204" pitchFamily="34" charset="0"/>
          </a:endParaRPr>
        </a:p>
      </dgm:t>
    </dgm:pt>
    <dgm:pt modelId="{4880D393-80BF-40CA-B893-630861E8C1A3}" type="parTrans" cxnId="{AA78F19D-6D67-4EC5-B10F-4CEBCA17977E}">
      <dgm:prSet/>
      <dgm:spPr/>
      <dgm:t>
        <a:bodyPr/>
        <a:lstStyle/>
        <a:p>
          <a:endParaRPr lang="en-US"/>
        </a:p>
      </dgm:t>
    </dgm:pt>
    <dgm:pt modelId="{194FB705-AB58-476B-88DA-E09977E4DF5C}" type="sibTrans" cxnId="{AA78F19D-6D67-4EC5-B10F-4CEBCA17977E}">
      <dgm:prSet/>
      <dgm:spPr/>
      <dgm:t>
        <a:bodyPr/>
        <a:lstStyle/>
        <a:p>
          <a:endParaRPr lang="en-US"/>
        </a:p>
      </dgm:t>
    </dgm:pt>
    <dgm:pt modelId="{7F808E8A-18C0-42CF-970C-357FC3B90691}">
      <dgm:prSet/>
      <dgm:spPr/>
      <dgm:t>
        <a:bodyPr/>
        <a:lstStyle/>
        <a:p>
          <a:r>
            <a:rPr lang="en-GB" b="0" i="0" baseline="0" dirty="0">
              <a:latin typeface="Century Gothic" panose="020B0502020202020204" pitchFamily="34" charset="0"/>
            </a:rPr>
            <a:t>Needs are met, positive social interactions occur and there is opportunities to do things that are important to people supported </a:t>
          </a:r>
          <a:endParaRPr lang="en-US" dirty="0">
            <a:latin typeface="Century Gothic" panose="020B0502020202020204" pitchFamily="34" charset="0"/>
          </a:endParaRPr>
        </a:p>
      </dgm:t>
    </dgm:pt>
    <dgm:pt modelId="{F59FAAC2-0B62-43EA-B008-67EE95968FE0}" type="parTrans" cxnId="{BF1D5D52-6601-4681-86E5-155C4565A42B}">
      <dgm:prSet/>
      <dgm:spPr/>
      <dgm:t>
        <a:bodyPr/>
        <a:lstStyle/>
        <a:p>
          <a:endParaRPr lang="en-US"/>
        </a:p>
      </dgm:t>
    </dgm:pt>
    <dgm:pt modelId="{E4C9E689-989A-4A98-90FF-8AE01E19CCAB}" type="sibTrans" cxnId="{BF1D5D52-6601-4681-86E5-155C4565A42B}">
      <dgm:prSet/>
      <dgm:spPr/>
      <dgm:t>
        <a:bodyPr/>
        <a:lstStyle/>
        <a:p>
          <a:endParaRPr lang="en-US"/>
        </a:p>
      </dgm:t>
    </dgm:pt>
    <dgm:pt modelId="{5DA11B35-DE0D-4729-89BC-4FE81FC7B0A3}">
      <dgm:prSet/>
      <dgm:spPr/>
      <dgm:t>
        <a:bodyPr/>
        <a:lstStyle/>
        <a:p>
          <a:r>
            <a:rPr lang="en-GB" b="0" i="0" baseline="0" dirty="0">
              <a:latin typeface="Century Gothic" panose="020B0502020202020204" pitchFamily="34" charset="0"/>
            </a:rPr>
            <a:t>People can enjoy a good quality of life</a:t>
          </a:r>
          <a:endParaRPr lang="en-US" dirty="0">
            <a:latin typeface="Century Gothic" panose="020B0502020202020204" pitchFamily="34" charset="0"/>
          </a:endParaRPr>
        </a:p>
      </dgm:t>
    </dgm:pt>
    <dgm:pt modelId="{F316362D-3212-4C62-9FEE-98D853568E2D}" type="parTrans" cxnId="{86182B30-5F58-48A6-92F8-5B9DD663EEDF}">
      <dgm:prSet/>
      <dgm:spPr/>
      <dgm:t>
        <a:bodyPr/>
        <a:lstStyle/>
        <a:p>
          <a:endParaRPr lang="en-US"/>
        </a:p>
      </dgm:t>
    </dgm:pt>
    <dgm:pt modelId="{FFD057B6-CB70-44E8-B5DB-C10B4D9D0E16}" type="sibTrans" cxnId="{86182B30-5F58-48A6-92F8-5B9DD663EEDF}">
      <dgm:prSet/>
      <dgm:spPr/>
      <dgm:t>
        <a:bodyPr/>
        <a:lstStyle/>
        <a:p>
          <a:endParaRPr lang="en-US"/>
        </a:p>
      </dgm:t>
    </dgm:pt>
    <dgm:pt modelId="{759F71C8-74DA-4B07-B803-F546DD6C2A43}">
      <dgm:prSet/>
      <dgm:spPr/>
      <dgm:t>
        <a:bodyPr/>
        <a:lstStyle/>
        <a:p>
          <a:r>
            <a:rPr lang="en-GB" b="0" i="0" baseline="0" dirty="0">
              <a:latin typeface="Century Gothic" panose="020B0502020202020204" pitchFamily="34" charset="0"/>
            </a:rPr>
            <a:t>Behaviours of concern are less likely to occur within capable environments </a:t>
          </a:r>
          <a:endParaRPr lang="en-US" dirty="0">
            <a:latin typeface="Century Gothic" panose="020B0502020202020204" pitchFamily="34" charset="0"/>
          </a:endParaRPr>
        </a:p>
      </dgm:t>
    </dgm:pt>
    <dgm:pt modelId="{C79940E8-AABE-4A0D-9B8F-EB46B729932B}" type="parTrans" cxnId="{A61FBF87-C627-4A7C-96A8-2CCDC6306B5A}">
      <dgm:prSet/>
      <dgm:spPr/>
      <dgm:t>
        <a:bodyPr/>
        <a:lstStyle/>
        <a:p>
          <a:endParaRPr lang="en-US"/>
        </a:p>
      </dgm:t>
    </dgm:pt>
    <dgm:pt modelId="{2979A83D-BCE9-455A-A115-49B9391CB4BE}" type="sibTrans" cxnId="{A61FBF87-C627-4A7C-96A8-2CCDC6306B5A}">
      <dgm:prSet/>
      <dgm:spPr/>
      <dgm:t>
        <a:bodyPr/>
        <a:lstStyle/>
        <a:p>
          <a:endParaRPr lang="en-US"/>
        </a:p>
      </dgm:t>
    </dgm:pt>
    <dgm:pt modelId="{9F897574-5167-4C88-BEBF-CE0398B694D3}">
      <dgm:prSet/>
      <dgm:spPr/>
      <dgm:t>
        <a:bodyPr/>
        <a:lstStyle/>
        <a:p>
          <a:r>
            <a:rPr lang="en-GB" b="0" i="0" baseline="0" dirty="0">
              <a:latin typeface="Century Gothic" panose="020B0502020202020204" pitchFamily="34" charset="0"/>
            </a:rPr>
            <a:t>Overly restrictive environments are generally incompatible with capable environments</a:t>
          </a:r>
          <a:endParaRPr lang="en-US" dirty="0">
            <a:latin typeface="Century Gothic" panose="020B0502020202020204" pitchFamily="34" charset="0"/>
          </a:endParaRPr>
        </a:p>
      </dgm:t>
    </dgm:pt>
    <dgm:pt modelId="{F871AF22-1894-4240-B99A-17909375659A}" type="parTrans" cxnId="{96BB51D3-5407-4229-AC63-7C402951560C}">
      <dgm:prSet/>
      <dgm:spPr/>
      <dgm:t>
        <a:bodyPr/>
        <a:lstStyle/>
        <a:p>
          <a:endParaRPr lang="en-US"/>
        </a:p>
      </dgm:t>
    </dgm:pt>
    <dgm:pt modelId="{F5433103-94AC-49D8-98A4-9C1A8914485A}" type="sibTrans" cxnId="{96BB51D3-5407-4229-AC63-7C402951560C}">
      <dgm:prSet/>
      <dgm:spPr/>
      <dgm:t>
        <a:bodyPr/>
        <a:lstStyle/>
        <a:p>
          <a:endParaRPr lang="en-US"/>
        </a:p>
      </dgm:t>
    </dgm:pt>
    <dgm:pt modelId="{A7FC1D78-07E8-4783-944E-9F367880CBDA}">
      <dgm:prSet/>
      <dgm:spPr/>
      <dgm:t>
        <a:bodyPr/>
        <a:lstStyle/>
        <a:p>
          <a:r>
            <a:rPr lang="en-GB" b="0" i="0" baseline="0" dirty="0">
              <a:latin typeface="Century Gothic" panose="020B0502020202020204" pitchFamily="34" charset="0"/>
            </a:rPr>
            <a:t>The more restrictive an environment is the more likely people are to be distressed and unhappy </a:t>
          </a:r>
          <a:endParaRPr lang="en-US" dirty="0">
            <a:latin typeface="Century Gothic" panose="020B0502020202020204" pitchFamily="34" charset="0"/>
          </a:endParaRPr>
        </a:p>
      </dgm:t>
    </dgm:pt>
    <dgm:pt modelId="{62D4E12A-A416-4B55-AC27-028C5A10FB80}" type="parTrans" cxnId="{1F09ABE7-2DB8-4563-91BE-1BF5AF4E4298}">
      <dgm:prSet/>
      <dgm:spPr/>
      <dgm:t>
        <a:bodyPr/>
        <a:lstStyle/>
        <a:p>
          <a:endParaRPr lang="en-US"/>
        </a:p>
      </dgm:t>
    </dgm:pt>
    <dgm:pt modelId="{13E57AF8-E59F-4B30-BB46-7756CF490B49}" type="sibTrans" cxnId="{1F09ABE7-2DB8-4563-91BE-1BF5AF4E4298}">
      <dgm:prSet/>
      <dgm:spPr/>
      <dgm:t>
        <a:bodyPr/>
        <a:lstStyle/>
        <a:p>
          <a:endParaRPr lang="en-US"/>
        </a:p>
      </dgm:t>
    </dgm:pt>
    <dgm:pt modelId="{54B6A3C0-A50A-4A1E-85D1-977BCAEB477F}">
      <dgm:prSet/>
      <dgm:spPr/>
      <dgm:t>
        <a:bodyPr/>
        <a:lstStyle/>
        <a:p>
          <a:r>
            <a:rPr lang="en-GB" b="0" i="0" baseline="0" dirty="0">
              <a:latin typeface="Century Gothic" panose="020B0502020202020204" pitchFamily="34" charset="0"/>
            </a:rPr>
            <a:t>They are more likely to respond to restrictions with behaviours of concern which may include withdrawal</a:t>
          </a:r>
          <a:endParaRPr lang="en-US" dirty="0">
            <a:latin typeface="Century Gothic" panose="020B0502020202020204" pitchFamily="34" charset="0"/>
          </a:endParaRPr>
        </a:p>
      </dgm:t>
    </dgm:pt>
    <dgm:pt modelId="{E2195247-F086-4D84-90A1-B168B221AEDF}" type="parTrans" cxnId="{9BE31C7F-4F69-4B6E-853E-111E9ED60311}">
      <dgm:prSet/>
      <dgm:spPr/>
      <dgm:t>
        <a:bodyPr/>
        <a:lstStyle/>
        <a:p>
          <a:endParaRPr lang="en-US"/>
        </a:p>
      </dgm:t>
    </dgm:pt>
    <dgm:pt modelId="{6BC9ADE9-2D76-4A6C-89BD-992D77E8B892}" type="sibTrans" cxnId="{9BE31C7F-4F69-4B6E-853E-111E9ED60311}">
      <dgm:prSet/>
      <dgm:spPr/>
      <dgm:t>
        <a:bodyPr/>
        <a:lstStyle/>
        <a:p>
          <a:endParaRPr lang="en-US"/>
        </a:p>
      </dgm:t>
    </dgm:pt>
    <dgm:pt modelId="{23226AF1-E75F-4F9B-BF4C-B94477182EAA}">
      <dgm:prSet/>
      <dgm:spPr/>
      <dgm:t>
        <a:bodyPr/>
        <a:lstStyle/>
        <a:p>
          <a:r>
            <a:rPr lang="en-GB" b="0" i="0" baseline="0" dirty="0">
              <a:latin typeface="Century Gothic" panose="020B0502020202020204" pitchFamily="34" charset="0"/>
            </a:rPr>
            <a:t>Capable environments are the opposite to institutionalised environments </a:t>
          </a:r>
          <a:endParaRPr lang="en-US" dirty="0">
            <a:latin typeface="Century Gothic" panose="020B0502020202020204" pitchFamily="34" charset="0"/>
          </a:endParaRPr>
        </a:p>
      </dgm:t>
    </dgm:pt>
    <dgm:pt modelId="{56390FD9-5B6D-493B-84C2-AE8CCEA9BB87}" type="parTrans" cxnId="{9DEDF801-F040-4FBF-AE60-8B90475A51C1}">
      <dgm:prSet/>
      <dgm:spPr/>
      <dgm:t>
        <a:bodyPr/>
        <a:lstStyle/>
        <a:p>
          <a:endParaRPr lang="en-US"/>
        </a:p>
      </dgm:t>
    </dgm:pt>
    <dgm:pt modelId="{283CA582-170B-485D-A3A1-F4E951FE9D5B}" type="sibTrans" cxnId="{9DEDF801-F040-4FBF-AE60-8B90475A51C1}">
      <dgm:prSet/>
      <dgm:spPr/>
      <dgm:t>
        <a:bodyPr/>
        <a:lstStyle/>
        <a:p>
          <a:endParaRPr lang="en-US"/>
        </a:p>
      </dgm:t>
    </dgm:pt>
    <dgm:pt modelId="{B900668F-43D5-447A-81F5-0216C45C0D13}" type="pres">
      <dgm:prSet presAssocID="{18A32F35-912A-4A0C-BAF2-275E22AC3C7F}" presName="linear" presStyleCnt="0">
        <dgm:presLayoutVars>
          <dgm:animLvl val="lvl"/>
          <dgm:resizeHandles val="exact"/>
        </dgm:presLayoutVars>
      </dgm:prSet>
      <dgm:spPr/>
    </dgm:pt>
    <dgm:pt modelId="{BC6967B1-D1DA-4E48-8F91-C1B120AF56CB}" type="pres">
      <dgm:prSet presAssocID="{A4350E34-C651-4FCA-921A-9A67CA8147C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7C6DB2AE-E187-4873-A0A7-467BC5B9D30D}" type="pres">
      <dgm:prSet presAssocID="{A4350E34-C651-4FCA-921A-9A67CA8147C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9DEDF801-F040-4FBF-AE60-8B90475A51C1}" srcId="{A4350E34-C651-4FCA-921A-9A67CA8147CD}" destId="{23226AF1-E75F-4F9B-BF4C-B94477182EAA}" srcOrd="7" destOrd="0" parTransId="{56390FD9-5B6D-493B-84C2-AE8CCEA9BB87}" sibTransId="{283CA582-170B-485D-A3A1-F4E951FE9D5B}"/>
    <dgm:cxn modelId="{6A85CF15-B5E1-4AB6-8F74-99475E1F9AD6}" type="presOf" srcId="{54B6A3C0-A50A-4A1E-85D1-977BCAEB477F}" destId="{7C6DB2AE-E187-4873-A0A7-467BC5B9D30D}" srcOrd="0" destOrd="6" presId="urn:microsoft.com/office/officeart/2005/8/layout/vList2"/>
    <dgm:cxn modelId="{86182B30-5F58-48A6-92F8-5B9DD663EEDF}" srcId="{A4350E34-C651-4FCA-921A-9A67CA8147CD}" destId="{5DA11B35-DE0D-4729-89BC-4FE81FC7B0A3}" srcOrd="2" destOrd="0" parTransId="{F316362D-3212-4C62-9FEE-98D853568E2D}" sibTransId="{FFD057B6-CB70-44E8-B5DB-C10B4D9D0E16}"/>
    <dgm:cxn modelId="{52560848-8D5F-4949-9505-DCFB7E53B8F5}" type="presOf" srcId="{23226AF1-E75F-4F9B-BF4C-B94477182EAA}" destId="{7C6DB2AE-E187-4873-A0A7-467BC5B9D30D}" srcOrd="0" destOrd="7" presId="urn:microsoft.com/office/officeart/2005/8/layout/vList2"/>
    <dgm:cxn modelId="{6D04464D-B7FA-4A88-99C3-94883180B9CA}" type="presOf" srcId="{18A32F35-912A-4A0C-BAF2-275E22AC3C7F}" destId="{B900668F-43D5-447A-81F5-0216C45C0D13}" srcOrd="0" destOrd="0" presId="urn:microsoft.com/office/officeart/2005/8/layout/vList2"/>
    <dgm:cxn modelId="{7925874D-5E6F-4652-B093-B852FB8EE48B}" srcId="{18A32F35-912A-4A0C-BAF2-275E22AC3C7F}" destId="{A4350E34-C651-4FCA-921A-9A67CA8147CD}" srcOrd="0" destOrd="0" parTransId="{C079B098-F183-46FF-A4BB-D4654BD47C3E}" sibTransId="{6B1AEF74-5106-4F46-8413-17EE55CCB245}"/>
    <dgm:cxn modelId="{BF1D5D52-6601-4681-86E5-155C4565A42B}" srcId="{A4350E34-C651-4FCA-921A-9A67CA8147CD}" destId="{7F808E8A-18C0-42CF-970C-357FC3B90691}" srcOrd="1" destOrd="0" parTransId="{F59FAAC2-0B62-43EA-B008-67EE95968FE0}" sibTransId="{E4C9E689-989A-4A98-90FF-8AE01E19CCAB}"/>
    <dgm:cxn modelId="{FC029E7D-B174-4817-A713-9F90C088CDC6}" type="presOf" srcId="{5DA11B35-DE0D-4729-89BC-4FE81FC7B0A3}" destId="{7C6DB2AE-E187-4873-A0A7-467BC5B9D30D}" srcOrd="0" destOrd="2" presId="urn:microsoft.com/office/officeart/2005/8/layout/vList2"/>
    <dgm:cxn modelId="{9BE31C7F-4F69-4B6E-853E-111E9ED60311}" srcId="{A4350E34-C651-4FCA-921A-9A67CA8147CD}" destId="{54B6A3C0-A50A-4A1E-85D1-977BCAEB477F}" srcOrd="6" destOrd="0" parTransId="{E2195247-F086-4D84-90A1-B168B221AEDF}" sibTransId="{6BC9ADE9-2D76-4A6C-89BD-992D77E8B892}"/>
    <dgm:cxn modelId="{A61FBF87-C627-4A7C-96A8-2CCDC6306B5A}" srcId="{A4350E34-C651-4FCA-921A-9A67CA8147CD}" destId="{759F71C8-74DA-4B07-B803-F546DD6C2A43}" srcOrd="3" destOrd="0" parTransId="{C79940E8-AABE-4A0D-9B8F-EB46B729932B}" sibTransId="{2979A83D-BCE9-455A-A115-49B9391CB4BE}"/>
    <dgm:cxn modelId="{43C10196-9E29-486D-83A3-9952D5C01A29}" type="presOf" srcId="{A7FC1D78-07E8-4783-944E-9F367880CBDA}" destId="{7C6DB2AE-E187-4873-A0A7-467BC5B9D30D}" srcOrd="0" destOrd="5" presId="urn:microsoft.com/office/officeart/2005/8/layout/vList2"/>
    <dgm:cxn modelId="{AA78F19D-6D67-4EC5-B10F-4CEBCA17977E}" srcId="{A4350E34-C651-4FCA-921A-9A67CA8147CD}" destId="{C27912EA-1702-4AA3-89BE-13BC07EFAA3E}" srcOrd="0" destOrd="0" parTransId="{4880D393-80BF-40CA-B893-630861E8C1A3}" sibTransId="{194FB705-AB58-476B-88DA-E09977E4DF5C}"/>
    <dgm:cxn modelId="{082A5FAD-995C-4E12-AABA-C00DC2434496}" type="presOf" srcId="{A4350E34-C651-4FCA-921A-9A67CA8147CD}" destId="{BC6967B1-D1DA-4E48-8F91-C1B120AF56CB}" srcOrd="0" destOrd="0" presId="urn:microsoft.com/office/officeart/2005/8/layout/vList2"/>
    <dgm:cxn modelId="{1DB848C5-23C8-4DE7-82D7-C06EA08710DC}" type="presOf" srcId="{7F808E8A-18C0-42CF-970C-357FC3B90691}" destId="{7C6DB2AE-E187-4873-A0A7-467BC5B9D30D}" srcOrd="0" destOrd="1" presId="urn:microsoft.com/office/officeart/2005/8/layout/vList2"/>
    <dgm:cxn modelId="{96BB51D3-5407-4229-AC63-7C402951560C}" srcId="{A4350E34-C651-4FCA-921A-9A67CA8147CD}" destId="{9F897574-5167-4C88-BEBF-CE0398B694D3}" srcOrd="4" destOrd="0" parTransId="{F871AF22-1894-4240-B99A-17909375659A}" sibTransId="{F5433103-94AC-49D8-98A4-9C1A8914485A}"/>
    <dgm:cxn modelId="{1F09ABE7-2DB8-4563-91BE-1BF5AF4E4298}" srcId="{A4350E34-C651-4FCA-921A-9A67CA8147CD}" destId="{A7FC1D78-07E8-4783-944E-9F367880CBDA}" srcOrd="5" destOrd="0" parTransId="{62D4E12A-A416-4B55-AC27-028C5A10FB80}" sibTransId="{13E57AF8-E59F-4B30-BB46-7756CF490B49}"/>
    <dgm:cxn modelId="{049E40E8-C3AA-4E62-A43F-1C566C55460F}" type="presOf" srcId="{9F897574-5167-4C88-BEBF-CE0398B694D3}" destId="{7C6DB2AE-E187-4873-A0A7-467BC5B9D30D}" srcOrd="0" destOrd="4" presId="urn:microsoft.com/office/officeart/2005/8/layout/vList2"/>
    <dgm:cxn modelId="{A53B68EC-0AC5-474F-8756-5E9D36356255}" type="presOf" srcId="{C27912EA-1702-4AA3-89BE-13BC07EFAA3E}" destId="{7C6DB2AE-E187-4873-A0A7-467BC5B9D30D}" srcOrd="0" destOrd="0" presId="urn:microsoft.com/office/officeart/2005/8/layout/vList2"/>
    <dgm:cxn modelId="{33A54BF0-1804-4BA8-A970-FC393538EC6D}" type="presOf" srcId="{759F71C8-74DA-4B07-B803-F546DD6C2A43}" destId="{7C6DB2AE-E187-4873-A0A7-467BC5B9D30D}" srcOrd="0" destOrd="3" presId="urn:microsoft.com/office/officeart/2005/8/layout/vList2"/>
    <dgm:cxn modelId="{B91C8102-3C8A-4838-AC21-C7E3F1E173CE}" type="presParOf" srcId="{B900668F-43D5-447A-81F5-0216C45C0D13}" destId="{BC6967B1-D1DA-4E48-8F91-C1B120AF56CB}" srcOrd="0" destOrd="0" presId="urn:microsoft.com/office/officeart/2005/8/layout/vList2"/>
    <dgm:cxn modelId="{AEAD0520-6F5C-428A-8E54-3530AAD45ACD}" type="presParOf" srcId="{B900668F-43D5-447A-81F5-0216C45C0D13}" destId="{7C6DB2AE-E187-4873-A0A7-467BC5B9D30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6967B1-D1DA-4E48-8F91-C1B120AF56CB}">
      <dsp:nvSpPr>
        <dsp:cNvPr id="0" name=""/>
        <dsp:cNvSpPr/>
      </dsp:nvSpPr>
      <dsp:spPr>
        <a:xfrm>
          <a:off x="0" y="422"/>
          <a:ext cx="6172199" cy="5920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0" i="0" kern="1200" baseline="0"/>
            <a:t>The importance of capable environments</a:t>
          </a:r>
          <a:endParaRPr lang="en-US" sz="2200" kern="1200"/>
        </a:p>
      </dsp:txBody>
      <dsp:txXfrm>
        <a:off x="28900" y="29322"/>
        <a:ext cx="6114399" cy="534220"/>
      </dsp:txXfrm>
    </dsp:sp>
    <dsp:sp modelId="{7C6DB2AE-E187-4873-A0A7-467BC5B9D30D}">
      <dsp:nvSpPr>
        <dsp:cNvPr id="0" name=""/>
        <dsp:cNvSpPr/>
      </dsp:nvSpPr>
      <dsp:spPr>
        <a:xfrm>
          <a:off x="0" y="592442"/>
          <a:ext cx="6172199" cy="4280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967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700" b="0" i="0" kern="1200" baseline="0" dirty="0">
              <a:latin typeface="Century Gothic" panose="020B0502020202020204" pitchFamily="34" charset="0"/>
            </a:rPr>
            <a:t>These environments support people to thrive not survive</a:t>
          </a:r>
          <a:endParaRPr lang="en-US" sz="1700" kern="1200" dirty="0">
            <a:latin typeface="Century Gothic" panose="020B050202020202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700" b="0" i="0" kern="1200" baseline="0" dirty="0">
              <a:latin typeface="Century Gothic" panose="020B0502020202020204" pitchFamily="34" charset="0"/>
            </a:rPr>
            <a:t>Needs are met, positive social interactions occur and there is opportunities to do things that are important to people supported </a:t>
          </a:r>
          <a:endParaRPr lang="en-US" sz="1700" kern="1200" dirty="0">
            <a:latin typeface="Century Gothic" panose="020B050202020202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700" b="0" i="0" kern="1200" baseline="0" dirty="0">
              <a:latin typeface="Century Gothic" panose="020B0502020202020204" pitchFamily="34" charset="0"/>
            </a:rPr>
            <a:t>People can enjoy a good quality of life</a:t>
          </a:r>
          <a:endParaRPr lang="en-US" sz="1700" kern="1200" dirty="0">
            <a:latin typeface="Century Gothic" panose="020B050202020202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700" b="0" i="0" kern="1200" baseline="0" dirty="0">
              <a:latin typeface="Century Gothic" panose="020B0502020202020204" pitchFamily="34" charset="0"/>
            </a:rPr>
            <a:t>Behaviours of concern are less likely to occur within capable environments </a:t>
          </a:r>
          <a:endParaRPr lang="en-US" sz="1700" kern="1200" dirty="0">
            <a:latin typeface="Century Gothic" panose="020B050202020202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700" b="0" i="0" kern="1200" baseline="0" dirty="0">
              <a:latin typeface="Century Gothic" panose="020B0502020202020204" pitchFamily="34" charset="0"/>
            </a:rPr>
            <a:t>Overly restrictive environments are generally incompatible with capable environments</a:t>
          </a:r>
          <a:endParaRPr lang="en-US" sz="1700" kern="1200" dirty="0">
            <a:latin typeface="Century Gothic" panose="020B050202020202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700" b="0" i="0" kern="1200" baseline="0" dirty="0">
              <a:latin typeface="Century Gothic" panose="020B0502020202020204" pitchFamily="34" charset="0"/>
            </a:rPr>
            <a:t>The more restrictive an environment is the more likely people are to be distressed and unhappy </a:t>
          </a:r>
          <a:endParaRPr lang="en-US" sz="1700" kern="1200" dirty="0">
            <a:latin typeface="Century Gothic" panose="020B050202020202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700" b="0" i="0" kern="1200" baseline="0" dirty="0">
              <a:latin typeface="Century Gothic" panose="020B0502020202020204" pitchFamily="34" charset="0"/>
            </a:rPr>
            <a:t>They are more likely to respond to restrictions with behaviours of concern which may include withdrawal</a:t>
          </a:r>
          <a:endParaRPr lang="en-US" sz="1700" kern="1200" dirty="0">
            <a:latin typeface="Century Gothic" panose="020B050202020202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700" b="0" i="0" kern="1200" baseline="0" dirty="0">
              <a:latin typeface="Century Gothic" panose="020B0502020202020204" pitchFamily="34" charset="0"/>
            </a:rPr>
            <a:t>Capable environments are the opposite to institutionalised environments </a:t>
          </a:r>
          <a:endParaRPr lang="en-US" sz="1700" kern="1200" dirty="0">
            <a:latin typeface="Century Gothic" panose="020B0502020202020204" pitchFamily="34" charset="0"/>
          </a:endParaRPr>
        </a:p>
      </dsp:txBody>
      <dsp:txXfrm>
        <a:off x="0" y="592442"/>
        <a:ext cx="6172199" cy="4280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633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574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lIns="40133" tIns="20067" rIns="40133" bIns="20067"/>
          <a:lstStyle/>
          <a:p>
            <a:r>
              <a:rPr lang="en-GB" dirty="0"/>
              <a:t>Important to recognise evidence base – McGill first proposed ideas in 93 – 30 years of evidence to support research showing CE work – our study is adding to this data set and we are also looking at our pilots inter-reliability and validity as done in all evidence based research projects.</a:t>
            </a:r>
          </a:p>
        </p:txBody>
      </p:sp>
    </p:spTree>
    <p:extLst>
      <p:ext uri="{BB962C8B-B14F-4D97-AF65-F5344CB8AC3E}">
        <p14:creationId xmlns:p14="http://schemas.microsoft.com/office/powerpoint/2010/main" val="3110571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70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250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106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lIns="40133" tIns="20067" rIns="40133" bIns="20067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4065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911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19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t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Capable Environments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Capable Environments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Capable Environments 2023</a:t>
            </a:r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ctr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Capable Environments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Capable Environments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Capable Environments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Capable Environments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Capable Environments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>
            <a:noAutofit/>
          </a:bodyPr>
          <a:lstStyle/>
          <a:p>
            <a:r>
              <a:rPr lang="en-US" dirty="0"/>
              <a:t>Capable Environments 2023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Capable Environments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Capable Environments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Capable Environments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Capable Environments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Capable Environments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8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ld.org.uk/wp-content/uploads/2020/05/McGill-et-al-Capable-environments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hyperlink" Target="https://www.bild.org.uk/wp-content/uploads/2022/12/Capable_environments_diagram.pdf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Capable Environments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1060B-300F-3CE3-E5AA-D8E29791C9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2025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189CC-0C50-7ADD-EB31-812992D5E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Menti</a:t>
            </a:r>
            <a:r>
              <a:rPr lang="en-GB" dirty="0"/>
              <a:t> Meter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0081E-5C6D-F39D-9C38-D7978DCE406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GB" sz="4000" dirty="0">
                <a:latin typeface="Century Gothic" panose="020B0502020202020204" pitchFamily="34" charset="0"/>
              </a:rPr>
              <a:t>What challenges do you face in creating a capable environment?</a:t>
            </a:r>
          </a:p>
          <a:p>
            <a:pPr marL="342900" indent="-342900">
              <a:buAutoNum type="arabicPeriod"/>
            </a:pPr>
            <a:endParaRPr lang="en-GB" sz="4000" dirty="0"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endParaRPr lang="en-GB" sz="4000" dirty="0"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r>
              <a:rPr lang="en-GB" sz="4000" dirty="0">
                <a:latin typeface="Century Gothic" panose="020B0502020202020204" pitchFamily="34" charset="0"/>
              </a:rPr>
              <a:t>What solutions have helped overcome barriers to a capable environment?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4FE03D-3F64-689E-0089-E30F8E321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Capable Environments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361ED0-A1A9-4783-CB40-1251CBF5B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781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D193F32-D74F-103F-7C0D-96526DB6CC93}"/>
              </a:ext>
            </a:extLst>
          </p:cNvPr>
          <p:cNvSpPr txBox="1">
            <a:spLocks/>
          </p:cNvSpPr>
          <p:nvPr/>
        </p:nvSpPr>
        <p:spPr>
          <a:xfrm>
            <a:off x="3748849" y="205740"/>
            <a:ext cx="6779895" cy="8763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300" b="1" kern="1200" cap="all" baseline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400" dirty="0">
                <a:latin typeface="+mj-lt"/>
                <a:cs typeface="+mj-cs"/>
              </a:rPr>
              <a:t>Provider</a:t>
            </a:r>
            <a:r>
              <a:rPr lang="en-US" sz="4000" dirty="0"/>
              <a:t> </a:t>
            </a:r>
            <a:r>
              <a:rPr lang="en-US" sz="4400" dirty="0">
                <a:latin typeface="+mj-lt"/>
                <a:cs typeface="+mj-cs"/>
              </a:rPr>
              <a:t>feedback </a:t>
            </a:r>
            <a:r>
              <a:rPr lang="en-US" dirty="0"/>
              <a:t>from pilot 1&amp;2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35A7A83-4503-174F-EA45-6A0B34E52864}"/>
              </a:ext>
            </a:extLst>
          </p:cNvPr>
          <p:cNvSpPr txBox="1">
            <a:spLocks/>
          </p:cNvSpPr>
          <p:nvPr/>
        </p:nvSpPr>
        <p:spPr>
          <a:xfrm>
            <a:off x="4610100" y="1645920"/>
            <a:ext cx="7322820" cy="4945380"/>
          </a:xfrm>
          <a:prstGeom prst="rect">
            <a:avLst/>
          </a:prstGeom>
        </p:spPr>
        <p:txBody>
          <a:bodyPr/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latin typeface="Century Gothic" panose="020B0502020202020204" pitchFamily="34" charset="0"/>
              </a:rPr>
              <a:t>Providers liked the Capable Environments (CEs)approach. They particularly liked </a:t>
            </a:r>
            <a:r>
              <a:rPr lang="en-GB" sz="2000" b="1" dirty="0">
                <a:latin typeface="Century Gothic" panose="020B0502020202020204" pitchFamily="34" charset="0"/>
              </a:rPr>
              <a:t>being involved in the observation</a:t>
            </a:r>
            <a:r>
              <a:rPr lang="en-GB" sz="2000" dirty="0">
                <a:latin typeface="Century Gothic" panose="020B0502020202020204" pitchFamily="34" charset="0"/>
              </a:rPr>
              <a:t>, stating it enabled them to be ‘</a:t>
            </a:r>
            <a:r>
              <a:rPr lang="en-GB" sz="2000" b="1" dirty="0">
                <a:latin typeface="Century Gothic" panose="020B0502020202020204" pitchFamily="34" charset="0"/>
              </a:rPr>
              <a:t>more reflective and think holistically about the environments within their services</a:t>
            </a:r>
            <a:r>
              <a:rPr lang="en-GB" sz="2000" dirty="0">
                <a:latin typeface="Century Gothic" panose="020B0502020202020204" pitchFamily="34" charset="0"/>
              </a:rPr>
              <a:t>’. </a:t>
            </a:r>
          </a:p>
          <a:p>
            <a:pPr marL="0" indent="0">
              <a:buNone/>
            </a:pPr>
            <a:endParaRPr lang="en-GB" sz="2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2000" dirty="0">
                <a:latin typeface="Century Gothic" panose="020B0502020202020204" pitchFamily="34" charset="0"/>
              </a:rPr>
              <a:t>Having all the CLDT conduct the initial pilot meetings together made the providers feel that </a:t>
            </a:r>
            <a:r>
              <a:rPr lang="en-GB" sz="2000" b="1" dirty="0">
                <a:latin typeface="Century Gothic" panose="020B0502020202020204" pitchFamily="34" charset="0"/>
              </a:rPr>
              <a:t>everybody was aware of their actions and the timeframes.</a:t>
            </a:r>
          </a:p>
          <a:p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1463E2-BCCB-D9CB-9AC9-BA7D0DB52E68}"/>
              </a:ext>
            </a:extLst>
          </p:cNvPr>
          <p:cNvSpPr txBox="1"/>
          <p:nvPr/>
        </p:nvSpPr>
        <p:spPr>
          <a:xfrm>
            <a:off x="2693289" y="3102709"/>
            <a:ext cx="923963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02C8F"/>
                </a:solidFill>
                <a:effectLst/>
                <a:uLnTx/>
                <a:uFillTx/>
                <a:latin typeface="Century Gothic" panose="020B0502020202020204" pitchFamily="34" charset="0"/>
              </a:rPr>
              <a:t>Providers highlighted their positive experiences of the preventative approach the pilot offered. Expressing how they were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02C8F"/>
                </a:solidFill>
                <a:effectLst/>
                <a:uLnTx/>
                <a:uFillTx/>
                <a:latin typeface="Century Gothic" panose="020B0502020202020204" pitchFamily="34" charset="0"/>
              </a:rPr>
              <a:t> keen to utilise the approach to avoid future “crisis”,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02C8F"/>
                </a:solidFill>
                <a:effectLst/>
                <a:uLnTx/>
                <a:uFillTx/>
                <a:latin typeface="Century Gothic" panose="020B0502020202020204" pitchFamily="34" charset="0"/>
              </a:rPr>
              <a:t> where they might usually receive support from the CLDT.</a:t>
            </a:r>
          </a:p>
          <a:p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5C2EAE-1210-B252-3E96-C864B467DC92}"/>
              </a:ext>
            </a:extLst>
          </p:cNvPr>
          <p:cNvSpPr txBox="1"/>
          <p:nvPr/>
        </p:nvSpPr>
        <p:spPr>
          <a:xfrm>
            <a:off x="3283839" y="4433471"/>
            <a:ext cx="882243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02C8F"/>
                </a:solidFill>
                <a:effectLst/>
                <a:uLnTx/>
                <a:uFillTx/>
                <a:latin typeface="Century Gothic" panose="020B0502020202020204" pitchFamily="34" charset="0"/>
              </a:rPr>
              <a:t>Providers liked the collaborative nature of the CE approach; they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02C8F"/>
                </a:solidFill>
                <a:effectLst/>
                <a:uLnTx/>
                <a:uFillTx/>
                <a:latin typeface="Century Gothic" panose="020B0502020202020204" pitchFamily="34" charset="0"/>
              </a:rPr>
              <a:t>valued having members of each discipline supporting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02C8F"/>
                </a:solidFill>
                <a:effectLst/>
                <a:uLnTx/>
                <a:uFillTx/>
                <a:latin typeface="Century Gothic" panose="020B0502020202020204" pitchFamily="34" charset="0"/>
              </a:rPr>
              <a:t> and considered it ‘more efficient’.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202C8F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5681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B0E49-527A-45F4-F1C9-F8E72508E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cap="none" dirty="0">
                <a:latin typeface="Century Gothic" panose="020B0502020202020204" pitchFamily="34" charset="0"/>
              </a:rPr>
              <a:t>Being involved in the capable environment project motivated the team to be more engaged, to play a part in the delivery of non-linear, person-centred care as opposed to merely performing it. If you think about that for a moment, the difference is truly life changing.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B70F7-82FD-181B-E688-EE85BAE739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“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452C24-EAC6-26E5-7158-C7975B7BEF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832458"/>
            <a:ext cx="3932238" cy="588963"/>
          </a:xfrm>
        </p:spPr>
        <p:txBody>
          <a:bodyPr/>
          <a:lstStyle/>
          <a:p>
            <a:r>
              <a:rPr lang="en-GB" dirty="0"/>
              <a:t>IOTA Manager Mark </a:t>
            </a:r>
            <a:r>
              <a:rPr lang="en-GB" dirty="0" err="1"/>
              <a:t>Peard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25748C-8841-53AD-217A-0581CD8717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802762" y="4059936"/>
            <a:ext cx="768096" cy="1627632"/>
          </a:xfrm>
        </p:spPr>
        <p:txBody>
          <a:bodyPr/>
          <a:lstStyle/>
          <a:p>
            <a:r>
              <a:rPr lang="en-GB" dirty="0"/>
              <a:t>”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556B9A-D6CB-71BC-D1F2-58CCDE0C4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221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462D15D-B512-F212-A60E-F7EAB02D7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FC102D4-4156-E915-0BF0-37201E5257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B1C9EF-656F-C272-A745-64C9AE612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1792" y="457200"/>
            <a:ext cx="3200400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Capable Environments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B041F6-A7F3-2D84-93D5-202631146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graphicFrame>
        <p:nvGraphicFramePr>
          <p:cNvPr id="7" name="TextBox 4">
            <a:extLst>
              <a:ext uri="{FF2B5EF4-FFF2-40B4-BE49-F238E27FC236}">
                <a16:creationId xmlns:a16="http://schemas.microsoft.com/office/drawing/2014/main" id="{410FE513-BD47-6D19-021D-A507F49C2C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7787311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0273A36B-3D5F-C323-4D1A-491099896B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792" y="457199"/>
            <a:ext cx="4236334" cy="565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82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F7D2E-080D-DBDD-73C4-3C38A2B77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Feedback and Questions.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BA2433-990B-A170-369A-3DF4A9B33BF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Capable Environments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7F20BE-640F-EFAB-3A43-2AA146DB4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8FDE3-DBA4-6A04-C75D-E56FE92EF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868" y="3097567"/>
            <a:ext cx="8424512" cy="2966347"/>
          </a:xfrm>
        </p:spPr>
        <p:txBody>
          <a:bodyPr/>
          <a:lstStyle/>
          <a:p>
            <a:pPr marL="68580" indent="0">
              <a:buNone/>
            </a:pP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18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5A313-9981-F551-22F0-9260DA307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2873" y="1209040"/>
            <a:ext cx="6766560" cy="768096"/>
          </a:xfrm>
        </p:spPr>
        <p:txBody>
          <a:bodyPr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GB" sz="2800" dirty="0"/>
              <a:t>Word Cloud on </a:t>
            </a:r>
            <a:r>
              <a:rPr lang="en-GB" sz="2800" dirty="0" err="1"/>
              <a:t>menti</a:t>
            </a:r>
            <a:r>
              <a:rPr lang="en-GB" sz="2800" dirty="0"/>
              <a:t> meter</a:t>
            </a:r>
            <a:br>
              <a:rPr lang="en-GB" sz="1400" dirty="0"/>
            </a:br>
            <a:br>
              <a:rPr lang="en-GB" sz="1400" dirty="0"/>
            </a:br>
            <a:endParaRPr lang="en-GB" sz="1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3DAFB-4215-FA18-CB31-D00BCA5F0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2873" y="2498273"/>
            <a:ext cx="6766560" cy="2700528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Century Gothic" panose="020B0502020202020204" pitchFamily="34" charset="0"/>
              </a:rPr>
              <a:t>What words come to mind when you hear ‘Capable Environment’?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033FC67A-611F-F83A-ED07-81DFC03A0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Capable Environments 2025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7BB98A54-5F2D-7457-818E-1C95158F2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/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dirty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177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1">
            <a:extLst>
              <a:ext uri="{FF2B5EF4-FFF2-40B4-BE49-F238E27FC236}">
                <a16:creationId xmlns:a16="http://schemas.microsoft.com/office/drawing/2014/main" id="{82CFC104-86FA-52BF-EDF9-CB07FD709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1792" y="457200"/>
            <a:ext cx="3200400" cy="27432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Capable Environments 2025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70FED859-DA60-88A0-0D35-7AF35D9AF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/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dirty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45E3E7-D092-C854-99E6-42AB43DB7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b="1" kern="1200" cap="all" baseline="0">
              <a:latin typeface="+mj-lt"/>
              <a:ea typeface="+mj-ea"/>
              <a:cs typeface="+mj-cs"/>
            </a:endParaRPr>
          </a:p>
          <a:p>
            <a:endParaRPr lang="en-US" b="1" kern="1200" cap="all" baseline="0">
              <a:latin typeface="+mj-lt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E6E8BC-9781-BFE1-B4EF-27E075B6BAF5}"/>
              </a:ext>
            </a:extLst>
          </p:cNvPr>
          <p:cNvSpPr txBox="1"/>
          <p:nvPr/>
        </p:nvSpPr>
        <p:spPr>
          <a:xfrm>
            <a:off x="3685031" y="881743"/>
            <a:ext cx="4342549" cy="5680157"/>
          </a:xfrm>
          <a:prstGeom prst="rect">
            <a:avLst/>
          </a:prstGeom>
        </p:spPr>
        <p:txBody>
          <a:bodyPr vert="horz" lIns="45720" tIns="45720" rIns="45720" bIns="45720" rtlCol="0">
            <a:normAutofit lnSpcReduction="10000"/>
          </a:bodyPr>
          <a:lstStyle/>
          <a:p>
            <a:pPr defTabSz="914400">
              <a:spcBef>
                <a:spcPts val="360"/>
              </a:spcBef>
            </a:pPr>
            <a:r>
              <a:rPr lang="en-US" b="1" i="0" u="none" strike="noStrike" baseline="0" dirty="0">
                <a:solidFill>
                  <a:schemeClr val="accent6"/>
                </a:solidFill>
                <a:latin typeface="Century Gothic" panose="020B0502020202020204" pitchFamily="34" charset="0"/>
              </a:rPr>
              <a:t>Capable environment (evidence base)</a:t>
            </a:r>
          </a:p>
          <a:p>
            <a:pPr defTabSz="914400">
              <a:spcBef>
                <a:spcPts val="360"/>
              </a:spcBef>
            </a:pPr>
            <a:endParaRPr lang="en-US" b="0" i="0" u="none" strike="noStrike" baseline="0" dirty="0">
              <a:solidFill>
                <a:schemeClr val="accent6"/>
              </a:solidFill>
              <a:latin typeface="Century Gothic" panose="020B0502020202020204" pitchFamily="34" charset="0"/>
            </a:endParaRPr>
          </a:p>
          <a:p>
            <a:pPr defTabSz="914400">
              <a:spcBef>
                <a:spcPts val="360"/>
              </a:spcBef>
            </a:pPr>
            <a:r>
              <a:rPr lang="en-US" b="0" i="0" u="none" strike="noStrike" baseline="0" dirty="0">
                <a:solidFill>
                  <a:schemeClr val="accent6"/>
                </a:solidFill>
                <a:latin typeface="Century Gothic" panose="020B0502020202020204" pitchFamily="34" charset="0"/>
              </a:rPr>
              <a:t>A group of researchers (Peter McGill, Jill Bradshaw, Genevieve Smyth, Maria </a:t>
            </a:r>
            <a:r>
              <a:rPr lang="en-US" b="0" i="0" u="none" strike="noStrike" baseline="0" dirty="0" err="1">
                <a:solidFill>
                  <a:schemeClr val="accent6"/>
                </a:solidFill>
                <a:latin typeface="Century Gothic" panose="020B0502020202020204" pitchFamily="34" charset="0"/>
              </a:rPr>
              <a:t>Hurman</a:t>
            </a:r>
            <a:r>
              <a:rPr lang="en-US" b="0" i="0" u="none" strike="noStrike" baseline="0" dirty="0">
                <a:solidFill>
                  <a:schemeClr val="accent6"/>
                </a:solidFill>
                <a:latin typeface="Century Gothic" panose="020B0502020202020204" pitchFamily="34" charset="0"/>
              </a:rPr>
              <a:t> </a:t>
            </a:r>
            <a:r>
              <a:rPr lang="en-US" dirty="0">
                <a:solidFill>
                  <a:schemeClr val="accent6"/>
                </a:solidFill>
                <a:latin typeface="Century Gothic" panose="020B0502020202020204" pitchFamily="34" charset="0"/>
              </a:rPr>
              <a:t>&amp;</a:t>
            </a:r>
            <a:r>
              <a:rPr lang="en-US" b="0" i="0" u="none" strike="noStrike" baseline="0" dirty="0">
                <a:solidFill>
                  <a:schemeClr val="accent6"/>
                </a:solidFill>
                <a:latin typeface="Century Gothic" panose="020B0502020202020204" pitchFamily="34" charset="0"/>
              </a:rPr>
              <a:t> Ashok Roy) looked into what elements need to be in place to maintain effective support within the community where people’s needs are all met.</a:t>
            </a:r>
          </a:p>
          <a:p>
            <a:pPr defTabSz="914400">
              <a:spcBef>
                <a:spcPts val="360"/>
              </a:spcBef>
            </a:pPr>
            <a:endParaRPr lang="en-US" b="0" i="0" u="none" strike="noStrike" baseline="0" dirty="0">
              <a:solidFill>
                <a:schemeClr val="accent6"/>
              </a:solidFill>
              <a:latin typeface="Century Gothic" panose="020B0502020202020204" pitchFamily="34" charset="0"/>
            </a:endParaRPr>
          </a:p>
          <a:p>
            <a:pPr defTabSz="914400">
              <a:spcBef>
                <a:spcPts val="360"/>
              </a:spcBef>
            </a:pPr>
            <a:r>
              <a:rPr lang="en-US" b="0" i="0" u="none" strike="noStrike" baseline="0" dirty="0">
                <a:solidFill>
                  <a:schemeClr val="accent6"/>
                </a:solidFill>
                <a:latin typeface="Century Gothic" panose="020B0502020202020204" pitchFamily="34" charset="0"/>
              </a:rPr>
              <a:t>There are </a:t>
            </a:r>
            <a:r>
              <a:rPr lang="en-US" b="1" i="0" u="none" strike="noStrike" baseline="0" dirty="0">
                <a:solidFill>
                  <a:schemeClr val="accent6"/>
                </a:solidFill>
                <a:latin typeface="Century Gothic" panose="020B0502020202020204" pitchFamily="34" charset="0"/>
              </a:rPr>
              <a:t>12 </a:t>
            </a:r>
            <a:r>
              <a:rPr lang="en-US" b="0" i="0" u="none" strike="noStrike" baseline="0" dirty="0">
                <a:solidFill>
                  <a:schemeClr val="accent6"/>
                </a:solidFill>
                <a:latin typeface="Century Gothic" panose="020B0502020202020204" pitchFamily="34" charset="0"/>
              </a:rPr>
              <a:t>elements, all of which need to be in place.</a:t>
            </a:r>
          </a:p>
          <a:p>
            <a:pPr defTabSz="914400">
              <a:spcBef>
                <a:spcPts val="360"/>
              </a:spcBef>
            </a:pPr>
            <a:endParaRPr lang="en-US" b="0" i="0" u="none" strike="noStrike" baseline="0" dirty="0">
              <a:solidFill>
                <a:schemeClr val="accent6"/>
              </a:solidFill>
              <a:latin typeface="Century Gothic" panose="020B0502020202020204" pitchFamily="34" charset="0"/>
            </a:endParaRPr>
          </a:p>
          <a:p>
            <a:pPr defTabSz="914400">
              <a:spcBef>
                <a:spcPts val="360"/>
              </a:spcBef>
            </a:pPr>
            <a:r>
              <a:rPr lang="en-US" b="0" i="0" u="none" strike="noStrike" baseline="0" dirty="0">
                <a:solidFill>
                  <a:schemeClr val="accent6"/>
                </a:solidFill>
                <a:latin typeface="Century Gothic" panose="020B0502020202020204" pitchFamily="34" charset="0"/>
              </a:rPr>
              <a:t>Download the capable environments paper here:</a:t>
            </a:r>
          </a:p>
          <a:p>
            <a:pPr defTabSz="914400">
              <a:spcBef>
                <a:spcPts val="360"/>
              </a:spcBef>
            </a:pPr>
            <a:endParaRPr lang="en-US" b="0" i="0" u="none" strike="noStrike" baseline="0" dirty="0">
              <a:solidFill>
                <a:schemeClr val="accent6"/>
              </a:solidFill>
              <a:latin typeface="Century Gothic" panose="020B0502020202020204" pitchFamily="34" charset="0"/>
            </a:endParaRPr>
          </a:p>
          <a:p>
            <a:pPr algn="ctr" defTabSz="914400">
              <a:spcBef>
                <a:spcPts val="360"/>
              </a:spcBef>
            </a:pPr>
            <a:r>
              <a:rPr lang="en-GB" dirty="0">
                <a:latin typeface="Century Gothic" panose="020B0502020202020204" pitchFamily="34" charset="0"/>
                <a:hlinkClick r:id="rId3"/>
              </a:rPr>
              <a:t>McGill-et-al-Capable-environments.pdf</a:t>
            </a:r>
            <a:endParaRPr lang="en-US" dirty="0">
              <a:solidFill>
                <a:schemeClr val="accent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2DAF10-A015-F6F1-634C-20E886E8F2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1209" y="881743"/>
            <a:ext cx="3391191" cy="56801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2247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9804" y="879671"/>
            <a:ext cx="8022393" cy="768096"/>
          </a:xfrm>
        </p:spPr>
        <p:txBody>
          <a:bodyPr/>
          <a:lstStyle/>
          <a:p>
            <a:r>
              <a:rPr lang="en-GB" sz="3600" dirty="0"/>
              <a:t>research and service evaluations outcomes: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B8C4B-3A3C-9FD1-59FB-1666C1F09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9804" y="2261268"/>
            <a:ext cx="7038474" cy="383085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entury Gothic" panose="020B0502020202020204" pitchFamily="34" charset="0"/>
              </a:rPr>
              <a:t>Quality of life enhancement,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entury Gothic" panose="020B0502020202020204" pitchFamily="34" charset="0"/>
              </a:rPr>
              <a:t>Quality of support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entury Gothic" panose="020B0502020202020204" pitchFamily="34" charset="0"/>
              </a:rPr>
              <a:t>Reduction or prevention of behaviours of concern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entury Gothic" panose="020B0502020202020204" pitchFamily="34" charset="0"/>
              </a:rPr>
              <a:t>Carer satisfaction</a:t>
            </a:r>
          </a:p>
          <a:p>
            <a:endParaRPr lang="en-GB" sz="2000" dirty="0">
              <a:latin typeface="Century Gothic" panose="020B0502020202020204" pitchFamily="34" charset="0"/>
            </a:endParaRPr>
          </a:p>
          <a:p>
            <a:r>
              <a:rPr lang="en-GB" sz="2000" dirty="0">
                <a:latin typeface="Century Gothic" panose="020B0502020202020204" pitchFamily="34" charset="0"/>
              </a:rPr>
              <a:t>(McGill, 1993)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(Allen et al., 2013)</a:t>
            </a:r>
            <a:endParaRPr lang="en-GB" sz="1800" b="0" i="0" u="none" strike="noStrike" baseline="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en-GB" sz="2000" dirty="0">
                <a:latin typeface="Century Gothic" panose="020B0502020202020204" pitchFamily="34" charset="0"/>
              </a:rPr>
              <a:t>(Croucher, 2022)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3571BF2-FCCE-E7A0-736D-9168D2BBF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1002" y="225410"/>
            <a:ext cx="3200400" cy="274320"/>
          </a:xfrm>
        </p:spPr>
        <p:txBody>
          <a:bodyPr/>
          <a:lstStyle/>
          <a:p>
            <a:r>
              <a:rPr lang="en-US" dirty="0"/>
              <a:t>Capable Environments 2025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FC3FD3F-45EE-74E3-AD64-441303B8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622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9F53DE-E21B-2D82-1F81-3BD09BB26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2387" y="3104707"/>
            <a:ext cx="10671048" cy="1092389"/>
          </a:xfrm>
        </p:spPr>
        <p:txBody>
          <a:bodyPr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1200" b="0" i="0" u="none" strike="noStrike" baseline="0" dirty="0"/>
              <a:t>This infographic can be downloaded here:</a:t>
            </a:r>
          </a:p>
          <a:p>
            <a:pPr marL="0" indent="0">
              <a:lnSpc>
                <a:spcPct val="90000"/>
              </a:lnSpc>
              <a:buNone/>
            </a:pPr>
            <a:endParaRPr lang="en-GB" sz="1200" dirty="0"/>
          </a:p>
          <a:p>
            <a:pPr marL="0" indent="0">
              <a:lnSpc>
                <a:spcPct val="90000"/>
              </a:lnSpc>
              <a:buNone/>
            </a:pPr>
            <a:r>
              <a:rPr lang="en-GB" sz="1200" dirty="0" err="1">
                <a:hlinkClick r:id="rId2"/>
              </a:rPr>
              <a:t>Capable_environments_diagram_SCREEN</a:t>
            </a:r>
            <a:endParaRPr lang="en-GB" sz="1200" dirty="0"/>
          </a:p>
          <a:p>
            <a:pPr marL="0" indent="0">
              <a:lnSpc>
                <a:spcPct val="90000"/>
              </a:lnSpc>
              <a:buNone/>
            </a:pPr>
            <a:endParaRPr lang="en-GB" sz="1400" b="0" i="0" u="none" strike="noStrike" baseline="0" dirty="0"/>
          </a:p>
          <a:p>
            <a:pPr marL="0" indent="0">
              <a:lnSpc>
                <a:spcPct val="90000"/>
              </a:lnSpc>
              <a:buNone/>
            </a:pPr>
            <a:endParaRPr lang="en-GB" sz="1400" dirty="0"/>
          </a:p>
          <a:p>
            <a:pPr marL="0" indent="0">
              <a:lnSpc>
                <a:spcPct val="90000"/>
              </a:lnSpc>
              <a:buNone/>
            </a:pPr>
            <a:endParaRPr lang="en-GB" sz="14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535B931-F107-7DDE-EEEF-C020D4CF605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30508" y="818707"/>
            <a:ext cx="6421984" cy="5857515"/>
          </a:xfrm>
          <a:noFill/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D05EEC1-1009-950E-5FBE-7A5D14EE7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1792" y="457200"/>
            <a:ext cx="3200400" cy="2743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Capable Environments 2025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FFD148-891A-37D9-2D87-25421C07F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97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31BFA92-7AE8-16BB-88ED-D8647C987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Capable Environments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50E88A-1B54-D8AC-D8A0-19F5C141C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 dirty="0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ECAC7AD6-3BCB-8C82-404A-930C49C8C9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654" b="9612"/>
          <a:stretch/>
        </p:blipFill>
        <p:spPr>
          <a:xfrm>
            <a:off x="88900" y="0"/>
            <a:ext cx="120164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311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595" y="1056132"/>
            <a:ext cx="6372225" cy="2993899"/>
          </a:xfrm>
        </p:spPr>
        <p:txBody>
          <a:bodyPr/>
          <a:lstStyle/>
          <a:p>
            <a:r>
              <a:rPr lang="en-GB" sz="4000" dirty="0"/>
              <a:t>How do we implement a CE approach? And why is it different to ‘business as usual’?</a:t>
            </a:r>
            <a:endParaRPr lang="en-US" sz="40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059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9BA32-04FC-1D59-817A-171AE5C3B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32" y="886968"/>
            <a:ext cx="10973943" cy="768096"/>
          </a:xfrm>
        </p:spPr>
        <p:txBody>
          <a:bodyPr/>
          <a:lstStyle/>
          <a:p>
            <a:pPr algn="l"/>
            <a:br>
              <a:rPr lang="en-GB" sz="4400" dirty="0"/>
            </a:b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951A34-C3B3-378F-C084-13EC381FC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3667" y="230124"/>
            <a:ext cx="3200400" cy="274320"/>
          </a:xfrm>
        </p:spPr>
        <p:txBody>
          <a:bodyPr/>
          <a:lstStyle/>
          <a:p>
            <a:r>
              <a:rPr lang="en-US" dirty="0"/>
              <a:t>Capable Environments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B16F5A-3667-6C71-7340-2A6814900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4E9CDD-71DD-B198-75BD-97E3E19CBD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1000125"/>
            <a:ext cx="3328416" cy="5300091"/>
          </a:xfrm>
        </p:spPr>
        <p:txBody>
          <a:bodyPr/>
          <a:lstStyle/>
          <a:p>
            <a:r>
              <a:rPr lang="en-GB" sz="2000" dirty="0"/>
              <a:t>Preventative work</a:t>
            </a:r>
          </a:p>
        </p:txBody>
      </p:sp>
      <p:pic>
        <p:nvPicPr>
          <p:cNvPr id="15" name="Picture Placeholder 14" descr="Watering Plant with solid fill">
            <a:extLst>
              <a:ext uri="{FF2B5EF4-FFF2-40B4-BE49-F238E27FC236}">
                <a16:creationId xmlns:a16="http://schemas.microsoft.com/office/drawing/2014/main" id="{86179AB2-0D0E-8AA7-F236-A0F95E8C48DF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911096" y="525018"/>
            <a:ext cx="932688" cy="932688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C511628-5D36-BB18-C974-2E1188AE00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2311908"/>
            <a:ext cx="2770632" cy="3768258"/>
          </a:xfrm>
        </p:spPr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Reduces triggers for distressed behaviour</a:t>
            </a:r>
          </a:p>
          <a:p>
            <a:r>
              <a:rPr lang="en-GB" dirty="0">
                <a:latin typeface="Century Gothic" panose="020B0502020202020204" pitchFamily="34" charset="0"/>
              </a:rPr>
              <a:t>Encourages skills development. </a:t>
            </a:r>
          </a:p>
          <a:p>
            <a:r>
              <a:rPr lang="en-GB" dirty="0">
                <a:latin typeface="Century Gothic" panose="020B0502020202020204" pitchFamily="34" charset="0"/>
              </a:rPr>
              <a:t>Enhances predictability and structure</a:t>
            </a:r>
          </a:p>
          <a:p>
            <a:r>
              <a:rPr lang="en-GB" dirty="0">
                <a:latin typeface="Century Gothic" panose="020B0502020202020204" pitchFamily="34" charset="0"/>
              </a:rPr>
              <a:t>Increases success and engagement </a:t>
            </a:r>
          </a:p>
          <a:p>
            <a:r>
              <a:rPr lang="en-GB" dirty="0">
                <a:latin typeface="Century Gothic" panose="020B0502020202020204" pitchFamily="34" charset="0"/>
              </a:rPr>
              <a:t>Enhances wellbeing and mental health</a:t>
            </a:r>
          </a:p>
          <a:p>
            <a:r>
              <a:rPr lang="en-GB" dirty="0">
                <a:latin typeface="Century Gothic" panose="020B0502020202020204" pitchFamily="34" charset="0"/>
              </a:rPr>
              <a:t>Promotes independence and competence.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28EABE8-5C1D-09BB-1370-E2A4C6F932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1000125"/>
            <a:ext cx="3328416" cy="5300091"/>
          </a:xfrm>
        </p:spPr>
        <p:txBody>
          <a:bodyPr/>
          <a:lstStyle/>
          <a:p>
            <a:r>
              <a:rPr lang="en-GB" sz="2000" dirty="0"/>
              <a:t>collaborative</a:t>
            </a:r>
          </a:p>
        </p:txBody>
      </p:sp>
      <p:pic>
        <p:nvPicPr>
          <p:cNvPr id="17" name="Picture Placeholder 16" descr="Handshake with solid fill">
            <a:extLst>
              <a:ext uri="{FF2B5EF4-FFF2-40B4-BE49-F238E27FC236}">
                <a16:creationId xmlns:a16="http://schemas.microsoft.com/office/drawing/2014/main" id="{147CF6ED-3E0A-4DC6-6343-9FFF963B2622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641848" y="540639"/>
            <a:ext cx="932688" cy="932688"/>
          </a:xfr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80930F1-293E-7750-E16F-99BD3738E6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5" y="2280665"/>
            <a:ext cx="2906649" cy="3970951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Century Gothic" panose="020B0502020202020204" pitchFamily="34" charset="0"/>
              </a:rPr>
              <a:t>A </a:t>
            </a:r>
            <a:r>
              <a:rPr lang="en-GB" b="1" dirty="0">
                <a:latin typeface="Century Gothic" panose="020B0502020202020204" pitchFamily="34" charset="0"/>
              </a:rPr>
              <a:t>capable environment approach</a:t>
            </a:r>
            <a:r>
              <a:rPr lang="en-GB" dirty="0">
                <a:latin typeface="Century Gothic" panose="020B0502020202020204" pitchFamily="34" charset="0"/>
              </a:rPr>
              <a:t> is </a:t>
            </a:r>
            <a:r>
              <a:rPr lang="en-GB" b="1" dirty="0">
                <a:latin typeface="Century Gothic" panose="020B0502020202020204" pitchFamily="34" charset="0"/>
              </a:rPr>
              <a:t>collaborative</a:t>
            </a:r>
            <a:r>
              <a:rPr lang="en-GB" dirty="0">
                <a:latin typeface="Century Gothic" panose="020B0502020202020204" pitchFamily="34" charset="0"/>
              </a:rPr>
              <a:t> because it requires </a:t>
            </a:r>
            <a:r>
              <a:rPr lang="en-GB" b="1" dirty="0">
                <a:latin typeface="Century Gothic" panose="020B0502020202020204" pitchFamily="34" charset="0"/>
              </a:rPr>
              <a:t>multiple stakeholders</a:t>
            </a:r>
            <a:r>
              <a:rPr lang="en-GB" dirty="0">
                <a:latin typeface="Century Gothic" panose="020B0502020202020204" pitchFamily="34" charset="0"/>
              </a:rPr>
              <a:t>—such as individuals, families, educators, employers, healthcare professionals, and community members—to work together. </a:t>
            </a: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Century Gothic" panose="020B0502020202020204" pitchFamily="34" charset="0"/>
              </a:rPr>
              <a:t>Shared responsibility &amp; decision making. </a:t>
            </a: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Century Gothic" panose="020B0502020202020204" pitchFamily="34" charset="0"/>
              </a:rPr>
              <a:t>Cross disciplinary working.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D7FA6C-AC42-CF07-A002-F7900CD4249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1000125"/>
            <a:ext cx="3328416" cy="5300091"/>
          </a:xfrm>
        </p:spPr>
        <p:txBody>
          <a:bodyPr/>
          <a:lstStyle/>
          <a:p>
            <a:r>
              <a:rPr lang="en-GB" sz="2000" dirty="0"/>
              <a:t>Setting-wide</a:t>
            </a:r>
          </a:p>
        </p:txBody>
      </p:sp>
      <p:pic>
        <p:nvPicPr>
          <p:cNvPr id="19" name="Picture Placeholder 18" descr="Home1 with solid fill">
            <a:extLst>
              <a:ext uri="{FF2B5EF4-FFF2-40B4-BE49-F238E27FC236}">
                <a16:creationId xmlns:a16="http://schemas.microsoft.com/office/drawing/2014/main" id="{76E104E5-1675-E651-95A0-BD50040B9D62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t="85" b="85"/>
          <a:stretch>
            <a:fillRect/>
          </a:stretch>
        </p:blipFill>
        <p:spPr>
          <a:xfrm>
            <a:off x="9290304" y="533781"/>
            <a:ext cx="932688" cy="932688"/>
          </a:xfr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4787094-63AC-CD93-B1DF-27741A1C9C6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2302382"/>
            <a:ext cx="2828544" cy="3997833"/>
          </a:xfrm>
        </p:spPr>
        <p:txBody>
          <a:bodyPr/>
          <a:lstStyle/>
          <a:p>
            <a:pPr marL="0" indent="0">
              <a:buNone/>
            </a:pPr>
            <a:r>
              <a:rPr lang="en-GB" sz="1600" dirty="0">
                <a:latin typeface="Century Gothic" panose="020B0502020202020204" pitchFamily="34" charset="0"/>
              </a:rPr>
              <a:t>Moves the focus away from working with an individual instead considers </a:t>
            </a:r>
            <a:r>
              <a:rPr lang="en-GB" sz="1600" b="1" dirty="0">
                <a:latin typeface="Century Gothic" panose="020B0502020202020204" pitchFamily="34" charset="0"/>
              </a:rPr>
              <a:t>the capacity of the setting as a whole </a:t>
            </a:r>
            <a:r>
              <a:rPr lang="en-GB" sz="1600" dirty="0">
                <a:latin typeface="Century Gothic" panose="020B0502020202020204" pitchFamily="34" charset="0"/>
              </a:rPr>
              <a:t>for all residents</a:t>
            </a:r>
          </a:p>
          <a:p>
            <a:pPr marL="0" indent="0">
              <a:buNone/>
            </a:pPr>
            <a:r>
              <a:rPr lang="en-GB" sz="1600" dirty="0">
                <a:latin typeface="Century Gothic" panose="020B0502020202020204" pitchFamily="34" charset="0"/>
              </a:rPr>
              <a:t>Uses a mix of </a:t>
            </a:r>
            <a:r>
              <a:rPr lang="en-GB" sz="1600" b="1" dirty="0">
                <a:latin typeface="Century Gothic" panose="020B0502020202020204" pitchFamily="34" charset="0"/>
              </a:rPr>
              <a:t>direct staff support and systems change:</a:t>
            </a:r>
            <a:endParaRPr lang="en-GB" sz="1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1600" dirty="0">
                <a:latin typeface="Century Gothic" panose="020B0502020202020204" pitchFamily="34" charset="0"/>
              </a:rPr>
              <a:t>First stage of intervention focuses on </a:t>
            </a:r>
            <a:r>
              <a:rPr lang="en-GB" sz="1600" b="1" dirty="0">
                <a:latin typeface="Century Gothic" panose="020B0502020202020204" pitchFamily="34" charset="0"/>
              </a:rPr>
              <a:t>management and practice leadership </a:t>
            </a:r>
            <a:r>
              <a:rPr lang="en-GB" sz="1600" dirty="0">
                <a:latin typeface="Century Gothic" panose="020B0502020202020204" pitchFamily="34" charset="0"/>
              </a:rPr>
              <a:t>before second stage enables staff to co-produce growth in other CE domains </a:t>
            </a:r>
            <a:endParaRPr lang="en-GB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481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>
            <a:extLst>
              <a:ext uri="{FF2B5EF4-FFF2-40B4-BE49-F238E27FC236}">
                <a16:creationId xmlns:a16="http://schemas.microsoft.com/office/drawing/2014/main" id="{9E65BB81-262B-C261-107A-9AE4D7D160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58952" y="1216152"/>
            <a:ext cx="10671048" cy="76809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effectLst/>
              </a:rPr>
              <a:t>How a Capable Environment Aligns with Practice Leadership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2F9D81-7C8E-3778-994D-E5D4BC99A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1792" y="457200"/>
            <a:ext cx="3200400" cy="2743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Capable Environments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DCC484-017B-DFA0-192E-6FAF7ED78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D9C12E70-3952-5C04-56D5-BECCCDCDAF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683839"/>
              </p:ext>
            </p:extLst>
          </p:nvPr>
        </p:nvGraphicFramePr>
        <p:xfrm>
          <a:off x="539496" y="1796902"/>
          <a:ext cx="11119105" cy="4416160"/>
        </p:xfrm>
        <a:graphic>
          <a:graphicData uri="http://schemas.openxmlformats.org/drawingml/2006/table">
            <a:tbl>
              <a:tblPr>
                <a:solidFill>
                  <a:schemeClr val="bg1"/>
                </a:solidFill>
              </a:tblPr>
              <a:tblGrid>
                <a:gridCol w="3674871">
                  <a:extLst>
                    <a:ext uri="{9D8B030D-6E8A-4147-A177-3AD203B41FA5}">
                      <a16:colId xmlns:a16="http://schemas.microsoft.com/office/drawing/2014/main" val="4226798374"/>
                    </a:ext>
                  </a:extLst>
                </a:gridCol>
                <a:gridCol w="3674871">
                  <a:extLst>
                    <a:ext uri="{9D8B030D-6E8A-4147-A177-3AD203B41FA5}">
                      <a16:colId xmlns:a16="http://schemas.microsoft.com/office/drawing/2014/main" val="365955066"/>
                    </a:ext>
                  </a:extLst>
                </a:gridCol>
                <a:gridCol w="3769363">
                  <a:extLst>
                    <a:ext uri="{9D8B030D-6E8A-4147-A177-3AD203B41FA5}">
                      <a16:colId xmlns:a16="http://schemas.microsoft.com/office/drawing/2014/main" val="3176616537"/>
                    </a:ext>
                  </a:extLst>
                </a:gridCol>
              </a:tblGrid>
              <a:tr h="521710">
                <a:tc>
                  <a:txBody>
                    <a:bodyPr/>
                    <a:lstStyle/>
                    <a:p>
                      <a:r>
                        <a:rPr lang="en-GB" sz="1400" b="1" cap="none" spc="0" dirty="0">
                          <a:solidFill>
                            <a:schemeClr val="tx1"/>
                          </a:solidFill>
                        </a:rPr>
                        <a:t>Capable Environment Element</a:t>
                      </a:r>
                      <a:endParaRPr lang="en-GB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22809" marR="94469" marT="94469" marB="94469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cap="none" spc="0">
                          <a:solidFill>
                            <a:schemeClr val="tx1"/>
                          </a:solidFill>
                        </a:rPr>
                        <a:t>Practice Leadership Principle</a:t>
                      </a:r>
                      <a:endParaRPr lang="en-GB" sz="14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22809" marR="94469" marT="94469" marB="94469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cap="none" spc="0">
                          <a:solidFill>
                            <a:schemeClr val="tx1"/>
                          </a:solidFill>
                        </a:rPr>
                        <a:t>Impact in Practice</a:t>
                      </a:r>
                      <a:endParaRPr lang="en-GB" sz="14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22809" marR="94469" marT="94469" marB="94469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323238"/>
                  </a:ext>
                </a:extLst>
              </a:tr>
              <a:tr h="778890">
                <a:tc>
                  <a:txBody>
                    <a:bodyPr/>
                    <a:lstStyle/>
                    <a:p>
                      <a:r>
                        <a:rPr lang="en-GB" sz="1400" b="1" cap="none" spc="0">
                          <a:solidFill>
                            <a:schemeClr val="tx1"/>
                          </a:solidFill>
                        </a:rPr>
                        <a:t>Proactive Support</a:t>
                      </a:r>
                      <a:endParaRPr lang="en-GB" sz="14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22809" marR="94469" marT="94469" marB="94469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cap="none" spc="0">
                          <a:solidFill>
                            <a:schemeClr val="tx1"/>
                          </a:solidFill>
                        </a:rPr>
                        <a:t>Leaders anticipate needs and remove barriers before issues arise</a:t>
                      </a:r>
                    </a:p>
                  </a:txBody>
                  <a:tcPr marL="122809" marR="94469" marT="94469" marB="94469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cap="none" spc="0">
                          <a:solidFill>
                            <a:schemeClr val="tx1"/>
                          </a:solidFill>
                        </a:rPr>
                        <a:t>Prevents crisis management and supports long-term success</a:t>
                      </a:r>
                    </a:p>
                  </a:txBody>
                  <a:tcPr marL="122809" marR="94469" marT="94469" marB="94469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4268103"/>
                  </a:ext>
                </a:extLst>
              </a:tr>
              <a:tr h="778890">
                <a:tc>
                  <a:txBody>
                    <a:bodyPr/>
                    <a:lstStyle/>
                    <a:p>
                      <a:r>
                        <a:rPr lang="en-GB" sz="1400" b="1" cap="none" spc="0">
                          <a:solidFill>
                            <a:schemeClr val="tx1"/>
                          </a:solidFill>
                        </a:rPr>
                        <a:t>Collaboration &amp; Inclusion</a:t>
                      </a:r>
                      <a:endParaRPr lang="en-GB" sz="14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22809" marR="94469" marT="94469" marB="94469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cap="none" spc="0">
                          <a:solidFill>
                            <a:schemeClr val="tx1"/>
                          </a:solidFill>
                        </a:rPr>
                        <a:t>Leaders involve teams, families, and stakeholders in decision-making</a:t>
                      </a:r>
                    </a:p>
                  </a:txBody>
                  <a:tcPr marL="122809" marR="94469" marT="94469" marB="94469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cap="none" spc="0">
                          <a:solidFill>
                            <a:schemeClr val="tx1"/>
                          </a:solidFill>
                        </a:rPr>
                        <a:t>Encourages shared ownership and sustainable change</a:t>
                      </a:r>
                    </a:p>
                  </a:txBody>
                  <a:tcPr marL="122809" marR="94469" marT="94469" marB="94469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7725364"/>
                  </a:ext>
                </a:extLst>
              </a:tr>
              <a:tr h="778890">
                <a:tc>
                  <a:txBody>
                    <a:bodyPr/>
                    <a:lstStyle/>
                    <a:p>
                      <a:r>
                        <a:rPr lang="en-GB" sz="1400" b="1" cap="none" spc="0">
                          <a:solidFill>
                            <a:schemeClr val="tx1"/>
                          </a:solidFill>
                        </a:rPr>
                        <a:t>Clear Expectations &amp; Structure</a:t>
                      </a:r>
                      <a:endParaRPr lang="en-GB" sz="14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22809" marR="94469" marT="94469" marB="94469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cap="none" spc="0">
                          <a:solidFill>
                            <a:schemeClr val="tx1"/>
                          </a:solidFill>
                        </a:rPr>
                        <a:t>Leaders provide clarity in roles, responsibilities, and goals</a:t>
                      </a:r>
                    </a:p>
                  </a:txBody>
                  <a:tcPr marL="122809" marR="94469" marT="94469" marB="94469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cap="none" spc="0">
                          <a:solidFill>
                            <a:schemeClr val="tx1"/>
                          </a:solidFill>
                        </a:rPr>
                        <a:t>Reduces confusion, increases engagement and accountability</a:t>
                      </a:r>
                    </a:p>
                  </a:txBody>
                  <a:tcPr marL="122809" marR="94469" marT="94469" marB="94469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2183640"/>
                  </a:ext>
                </a:extLst>
              </a:tr>
              <a:tr h="778890">
                <a:tc>
                  <a:txBody>
                    <a:bodyPr/>
                    <a:lstStyle/>
                    <a:p>
                      <a:r>
                        <a:rPr lang="en-GB" sz="1400" b="1" cap="none" spc="0">
                          <a:solidFill>
                            <a:schemeClr val="tx1"/>
                          </a:solidFill>
                        </a:rPr>
                        <a:t>Flexibility &amp; Adaptability</a:t>
                      </a:r>
                      <a:endParaRPr lang="en-GB" sz="14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22809" marR="94469" marT="94469" marB="94469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cap="none" spc="0" dirty="0">
                          <a:solidFill>
                            <a:schemeClr val="tx1"/>
                          </a:solidFill>
                        </a:rPr>
                        <a:t>Leaders respond to feedback and adjust support accordingly</a:t>
                      </a:r>
                    </a:p>
                  </a:txBody>
                  <a:tcPr marL="122809" marR="94469" marT="94469" marB="94469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cap="none" spc="0">
                          <a:solidFill>
                            <a:schemeClr val="tx1"/>
                          </a:solidFill>
                        </a:rPr>
                        <a:t>Supports continuous improvement and innovation</a:t>
                      </a:r>
                    </a:p>
                  </a:txBody>
                  <a:tcPr marL="122809" marR="94469" marT="94469" marB="94469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3393442"/>
                  </a:ext>
                </a:extLst>
              </a:tr>
              <a:tr h="778890">
                <a:tc>
                  <a:txBody>
                    <a:bodyPr/>
                    <a:lstStyle/>
                    <a:p>
                      <a:r>
                        <a:rPr lang="en-GB" sz="1400" b="1" cap="none" spc="0">
                          <a:solidFill>
                            <a:schemeClr val="tx1"/>
                          </a:solidFill>
                        </a:rPr>
                        <a:t>Skill Development &amp; Empowerment</a:t>
                      </a:r>
                      <a:endParaRPr lang="en-GB" sz="14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22809" marR="94469" marT="94469" marB="94469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cap="none" spc="0">
                          <a:solidFill>
                            <a:schemeClr val="tx1"/>
                          </a:solidFill>
                        </a:rPr>
                        <a:t>Leaders coach and mentor others to build independence</a:t>
                      </a:r>
                    </a:p>
                  </a:txBody>
                  <a:tcPr marL="122809" marR="94469" marT="94469" marB="94469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cap="none" spc="0" dirty="0">
                          <a:solidFill>
                            <a:schemeClr val="tx1"/>
                          </a:solidFill>
                        </a:rPr>
                        <a:t>Fosters growth, confidence, and capability in individuals and teams</a:t>
                      </a:r>
                    </a:p>
                  </a:txBody>
                  <a:tcPr marL="122809" marR="94469" marT="94469" marB="94469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887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4156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-Color-Block_Win32_jx_v9.potx" id="{B1D493D9-AF74-4AD6-8F0C-5B1308D7041B}" vid="{1AA99070-5A1F-42D2-9F5B-E7354C9646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{46A7D49B-F93B-4237-B6E1-991B4E64109B}tf78438558_win32</Template>
  <TotalTime>1051</TotalTime>
  <Words>824</Words>
  <Application>Microsoft Office PowerPoint</Application>
  <PresentationFormat>Widescreen</PresentationFormat>
  <Paragraphs>119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Century Gothic</vt:lpstr>
      <vt:lpstr>Sabon Next LT</vt:lpstr>
      <vt:lpstr>Office Theme</vt:lpstr>
      <vt:lpstr>Capable Environments </vt:lpstr>
      <vt:lpstr>Word Cloud on menti meter  </vt:lpstr>
      <vt:lpstr> </vt:lpstr>
      <vt:lpstr>research and service evaluations outcomes:</vt:lpstr>
      <vt:lpstr>This infographic can be downloaded here:  Capable_environments_diagram_SCREEN   </vt:lpstr>
      <vt:lpstr>PowerPoint Presentation</vt:lpstr>
      <vt:lpstr>How do we implement a CE approach? And why is it different to ‘business as usual’?</vt:lpstr>
      <vt:lpstr> </vt:lpstr>
      <vt:lpstr>How a Capable Environment Aligns with Practice Leadership </vt:lpstr>
      <vt:lpstr>Menti Meter </vt:lpstr>
      <vt:lpstr>PowerPoint Presentation</vt:lpstr>
      <vt:lpstr>Being involved in the capable environment project motivated the team to be more engaged, to play a part in the delivery of non-linear, person-centred care as opposed to merely performing it. If you think about that for a moment, the difference is truly life changing. </vt:lpstr>
      <vt:lpstr>PowerPoint Presentation</vt:lpstr>
      <vt:lpstr>Feedback and Questions.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Capable Environments</dc:title>
  <dc:subject/>
  <dc:creator>SABIK, Zofia (LIVEWELL SOUTHWEST)</dc:creator>
  <cp:lastModifiedBy>EASTMAN, Leanne (LIVEWELL SOUTHWEST)</cp:lastModifiedBy>
  <cp:revision>21</cp:revision>
  <cp:lastPrinted>2023-03-03T13:58:20Z</cp:lastPrinted>
  <dcterms:created xsi:type="dcterms:W3CDTF">2023-02-27T22:01:00Z</dcterms:created>
  <dcterms:modified xsi:type="dcterms:W3CDTF">2025-02-27T17:54:52Z</dcterms:modified>
</cp:coreProperties>
</file>